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8AD792-B10A-44CF-8812-D11EBA36779D}">
  <a:tblStyle styleId="{898AD792-B10A-44CF-8812-D11EBA367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0c5afc0b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0c5afc0b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037c54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037c54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1606bd36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1606bd36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606bd36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606bd3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16eaef4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16eaef4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915148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3915148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63c24c8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63c24c8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606bd36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606bd36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037c54b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037c54b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37c54b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037c54b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606bd36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606bd36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606bd36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606bd36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606bd36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606bd36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037c54b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037c54b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606bd36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606bd36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be52aaf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be52aaf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we decided to narrow down   what’s that about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606bd3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1606bd3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606bd36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606bd36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restaurant that continuously receives high star-ratings and lots of check-ins would ideally be in business for longer than one that lacks the same amount of user feedback.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measure success base on average star rating and total check-ins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606bd36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606bd36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cb0aad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cb0aad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606bd36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606bd36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606bd36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606bd36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0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36000"/>
          </a:blip>
          <a:srcRect b="5132" l="0" r="0" t="0"/>
          <a:stretch/>
        </p:blipFill>
        <p:spPr>
          <a:xfrm>
            <a:off x="0" y="0"/>
            <a:ext cx="9143999" cy="28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 amt="36000"/>
          </a:blip>
          <a:srcRect b="29110" l="0" r="0" t="10655"/>
          <a:stretch/>
        </p:blipFill>
        <p:spPr>
          <a:xfrm>
            <a:off x="-100" y="2891700"/>
            <a:ext cx="9161400" cy="22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0" y="2766000"/>
            <a:ext cx="9161400" cy="16887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0" y="3083400"/>
            <a:ext cx="8493900" cy="78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Join us on our trip to</a:t>
            </a:r>
            <a:r>
              <a:rPr b="1" lang="en" sz="48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Las Vegas</a:t>
            </a:r>
            <a:endParaRPr b="1" sz="4800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225" y="977675"/>
            <a:ext cx="4402650" cy="2142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/>
        </p:nvSpPr>
        <p:spPr>
          <a:xfrm>
            <a:off x="7881778" y="2676500"/>
            <a:ext cx="1467900" cy="5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TEAM 8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0" y="3910500"/>
            <a:ext cx="7556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Kyle Blackburn, Hongyang Liu, Lyufan Pan, Mansi Tolia &amp; Fernanda Lin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4294967295" type="body"/>
          </p:nvPr>
        </p:nvSpPr>
        <p:spPr>
          <a:xfrm>
            <a:off x="262325" y="1699775"/>
            <a:ext cx="68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“shopping” business </a:t>
            </a:r>
            <a:r>
              <a:rPr lang="en"/>
              <a:t>type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“restaurant” business </a:t>
            </a:r>
            <a:r>
              <a:rPr lang="en"/>
              <a:t>type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average star ratings for restaurants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total number of check-ins for restaurants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262325" y="335950"/>
            <a:ext cx="6131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Raster Analysis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5550" y="1495370"/>
            <a:ext cx="2605000" cy="151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5470"/>
          </a:srgbClr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475" y="44875"/>
            <a:ext cx="2708974" cy="24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436" l="0" r="0" t="436"/>
          <a:stretch/>
        </p:blipFill>
        <p:spPr>
          <a:xfrm>
            <a:off x="1119900" y="23550"/>
            <a:ext cx="2552802" cy="25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900" y="2633825"/>
            <a:ext cx="2485476" cy="235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725" y="2554075"/>
            <a:ext cx="2708974" cy="242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8375" y="759175"/>
            <a:ext cx="15810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700" y="759175"/>
            <a:ext cx="15810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700" y="1656625"/>
            <a:ext cx="15810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5075" y="759175"/>
            <a:ext cx="15810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5075" y="1180775"/>
            <a:ext cx="15810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8075" y="738454"/>
            <a:ext cx="199566" cy="1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0425" y="759179"/>
            <a:ext cx="199566" cy="1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0775" y="759179"/>
            <a:ext cx="199566" cy="1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1125" y="759179"/>
            <a:ext cx="199566" cy="1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0775" y="1160054"/>
            <a:ext cx="199566" cy="1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7551" y="2893925"/>
            <a:ext cx="199576" cy="17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7746" y="2827971"/>
            <a:ext cx="199575" cy="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8396" y="3664809"/>
            <a:ext cx="199575" cy="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8396" y="2827971"/>
            <a:ext cx="199575" cy="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0371" y="4063896"/>
            <a:ext cx="199575" cy="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7746" y="4491121"/>
            <a:ext cx="199575" cy="1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88076" y="4504125"/>
            <a:ext cx="199576" cy="17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88063" y="4107650"/>
            <a:ext cx="199576" cy="17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0976" y="4107650"/>
            <a:ext cx="199576" cy="17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7638" y="4534900"/>
            <a:ext cx="199576" cy="17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1816525" y="25525"/>
            <a:ext cx="939300" cy="8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1336525" y="0"/>
            <a:ext cx="18993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5447750" y="0"/>
            <a:ext cx="1899300" cy="15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557225" y="2554075"/>
            <a:ext cx="1899300" cy="1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5600563" y="2554075"/>
            <a:ext cx="1899300" cy="1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389250" y="1167725"/>
            <a:ext cx="417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1.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572000" y="1167725"/>
            <a:ext cx="417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89250" y="3405675"/>
            <a:ext cx="417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572000" y="3405675"/>
            <a:ext cx="417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4"/>
          <p:cNvGraphicFramePr/>
          <p:nvPr/>
        </p:nvGraphicFramePr>
        <p:xfrm>
          <a:off x="726900" y="136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{898AD792-B10A-44CF-8812-D11EBA36779D}</a:tableStyleId>
              </a:tblPr>
              <a:tblGrid>
                <a:gridCol w="1281700"/>
                <a:gridCol w="1281700"/>
                <a:gridCol w="1281700"/>
                <a:gridCol w="1281700"/>
                <a:gridCol w="1281700"/>
                <a:gridCol w="1281700"/>
              </a:tblGrid>
              <a:tr h="5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75" y="2085425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450" y="2085425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450" y="3193000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75" y="2085425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75" y="2602400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900" y="205476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575" y="205476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975" y="205476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825" y="2571738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550" y="202411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198" y="1469100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11" y="3703050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761" y="3162350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361" y="3162350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361" y="3703050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825" y="3703038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825" y="1469088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550" y="151101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4425" y="2597600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975" y="3162337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4646175"/>
            <a:ext cx="239350" cy="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575" y="4615513"/>
            <a:ext cx="300675" cy="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98" y="4615525"/>
            <a:ext cx="345672" cy="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250" y="4615513"/>
            <a:ext cx="300675" cy="3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966250" y="4615550"/>
            <a:ext cx="1236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Shopping Hubs</a:t>
            </a:r>
            <a:endParaRPr b="1" sz="1000"/>
          </a:p>
        </p:txBody>
      </p:sp>
      <p:sp>
        <p:nvSpPr>
          <p:cNvPr id="195" name="Google Shape;195;p24"/>
          <p:cNvSpPr txBox="1"/>
          <p:nvPr/>
        </p:nvSpPr>
        <p:spPr>
          <a:xfrm>
            <a:off x="1193725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196" name="Google Shape;196;p24"/>
          <p:cNvSpPr txBox="1"/>
          <p:nvPr/>
        </p:nvSpPr>
        <p:spPr>
          <a:xfrm>
            <a:off x="2482800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197" name="Google Shape;197;p24"/>
          <p:cNvSpPr txBox="1"/>
          <p:nvPr/>
        </p:nvSpPr>
        <p:spPr>
          <a:xfrm>
            <a:off x="3827725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198" name="Google Shape;198;p24"/>
          <p:cNvSpPr txBox="1"/>
          <p:nvPr/>
        </p:nvSpPr>
        <p:spPr>
          <a:xfrm>
            <a:off x="5039675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199" name="Google Shape;199;p24"/>
          <p:cNvSpPr txBox="1"/>
          <p:nvPr/>
        </p:nvSpPr>
        <p:spPr>
          <a:xfrm>
            <a:off x="6354425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endParaRPr b="1"/>
          </a:p>
        </p:txBody>
      </p:sp>
      <p:sp>
        <p:nvSpPr>
          <p:cNvPr id="200" name="Google Shape;200;p24"/>
          <p:cNvSpPr txBox="1"/>
          <p:nvPr/>
        </p:nvSpPr>
        <p:spPr>
          <a:xfrm>
            <a:off x="7669175" y="97090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201" name="Google Shape;201;p24"/>
          <p:cNvSpPr txBox="1"/>
          <p:nvPr/>
        </p:nvSpPr>
        <p:spPr>
          <a:xfrm>
            <a:off x="317825" y="1499725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endParaRPr b="1"/>
          </a:p>
        </p:txBody>
      </p:sp>
      <p:sp>
        <p:nvSpPr>
          <p:cNvPr id="202" name="Google Shape;202;p24"/>
          <p:cNvSpPr txBox="1"/>
          <p:nvPr/>
        </p:nvSpPr>
        <p:spPr>
          <a:xfrm>
            <a:off x="2929075" y="4584900"/>
            <a:ext cx="1369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Restaurant Hubs</a:t>
            </a:r>
            <a:endParaRPr b="1" sz="1000"/>
          </a:p>
        </p:txBody>
      </p:sp>
      <p:sp>
        <p:nvSpPr>
          <p:cNvPr id="203" name="Google Shape;203;p24"/>
          <p:cNvSpPr txBox="1"/>
          <p:nvPr/>
        </p:nvSpPr>
        <p:spPr>
          <a:xfrm>
            <a:off x="5134300" y="4615550"/>
            <a:ext cx="1236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Highest Stars</a:t>
            </a:r>
            <a:endParaRPr b="1" sz="1000"/>
          </a:p>
        </p:txBody>
      </p:sp>
      <p:sp>
        <p:nvSpPr>
          <p:cNvPr id="204" name="Google Shape;204;p24"/>
          <p:cNvSpPr txBox="1"/>
          <p:nvPr/>
        </p:nvSpPr>
        <p:spPr>
          <a:xfrm>
            <a:off x="7104125" y="4615550"/>
            <a:ext cx="1369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Highest Check-ins</a:t>
            </a:r>
            <a:endParaRPr b="1" sz="1000"/>
          </a:p>
        </p:txBody>
      </p:sp>
      <p:sp>
        <p:nvSpPr>
          <p:cNvPr id="205" name="Google Shape;205;p24"/>
          <p:cNvSpPr txBox="1"/>
          <p:nvPr/>
        </p:nvSpPr>
        <p:spPr>
          <a:xfrm>
            <a:off x="317825" y="2024125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206" name="Google Shape;206;p24"/>
          <p:cNvSpPr txBox="1"/>
          <p:nvPr/>
        </p:nvSpPr>
        <p:spPr>
          <a:xfrm>
            <a:off x="333575" y="2628238"/>
            <a:ext cx="2079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207" name="Google Shape;207;p24"/>
          <p:cNvSpPr txBox="1"/>
          <p:nvPr/>
        </p:nvSpPr>
        <p:spPr>
          <a:xfrm>
            <a:off x="349475" y="316565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08" name="Google Shape;208;p24"/>
          <p:cNvSpPr txBox="1"/>
          <p:nvPr/>
        </p:nvSpPr>
        <p:spPr>
          <a:xfrm>
            <a:off x="349475" y="3703050"/>
            <a:ext cx="239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09" name="Google Shape;209;p24"/>
          <p:cNvSpPr txBox="1"/>
          <p:nvPr/>
        </p:nvSpPr>
        <p:spPr>
          <a:xfrm>
            <a:off x="262325" y="259750"/>
            <a:ext cx="6131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Raster Analysis: Las Vegas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25"/>
          <p:cNvGraphicFramePr/>
          <p:nvPr/>
        </p:nvGraphicFramePr>
        <p:xfrm>
          <a:off x="506610" y="15704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{898AD792-B10A-44CF-8812-D11EBA36779D}</a:tableStyleId>
              </a:tblPr>
              <a:tblGrid>
                <a:gridCol w="761550"/>
                <a:gridCol w="761550"/>
                <a:gridCol w="761550"/>
                <a:gridCol w="761550"/>
                <a:gridCol w="761550"/>
                <a:gridCol w="761550"/>
              </a:tblGrid>
              <a:tr h="44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4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4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4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C412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53" y="3998427"/>
            <a:ext cx="205057" cy="17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779" y="3987030"/>
            <a:ext cx="257595" cy="22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00" y="4395930"/>
            <a:ext cx="296145" cy="22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1779" y="4395921"/>
            <a:ext cx="257595" cy="22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057110" y="3975688"/>
            <a:ext cx="105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Shopping Hubs</a:t>
            </a:r>
            <a:endParaRPr b="1" sz="1000"/>
          </a:p>
        </p:txBody>
      </p:sp>
      <p:sp>
        <p:nvSpPr>
          <p:cNvPr id="220" name="Google Shape;220;p25"/>
          <p:cNvSpPr txBox="1"/>
          <p:nvPr/>
        </p:nvSpPr>
        <p:spPr>
          <a:xfrm>
            <a:off x="3476548" y="3888100"/>
            <a:ext cx="1173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Restaurant Hubs</a:t>
            </a:r>
            <a:endParaRPr b="1" sz="1000"/>
          </a:p>
        </p:txBody>
      </p:sp>
      <p:sp>
        <p:nvSpPr>
          <p:cNvPr id="221" name="Google Shape;221;p25"/>
          <p:cNvSpPr txBox="1"/>
          <p:nvPr/>
        </p:nvSpPr>
        <p:spPr>
          <a:xfrm>
            <a:off x="1036217" y="4395949"/>
            <a:ext cx="1059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Highest Stars</a:t>
            </a:r>
            <a:endParaRPr b="1" sz="1000"/>
          </a:p>
        </p:txBody>
      </p:sp>
      <p:sp>
        <p:nvSpPr>
          <p:cNvPr id="222" name="Google Shape;222;p25"/>
          <p:cNvSpPr txBox="1"/>
          <p:nvPr/>
        </p:nvSpPr>
        <p:spPr>
          <a:xfrm>
            <a:off x="3482866" y="4319749"/>
            <a:ext cx="1173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Highest Check-ins</a:t>
            </a:r>
            <a:endParaRPr b="1" sz="1000"/>
          </a:p>
        </p:txBody>
      </p:sp>
      <p:grpSp>
        <p:nvGrpSpPr>
          <p:cNvPr id="223" name="Google Shape;223;p25"/>
          <p:cNvGrpSpPr/>
          <p:nvPr/>
        </p:nvGrpSpPr>
        <p:grpSpPr>
          <a:xfrm>
            <a:off x="195157" y="1215570"/>
            <a:ext cx="4691080" cy="2393875"/>
            <a:chOff x="188913" y="871188"/>
            <a:chExt cx="7936187" cy="3132524"/>
          </a:xfrm>
        </p:grpSpPr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9075" y="2085425"/>
              <a:ext cx="239350" cy="2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2450" y="2085425"/>
              <a:ext cx="239350" cy="2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2450" y="3193000"/>
              <a:ext cx="239350" cy="2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875" y="2085425"/>
              <a:ext cx="239350" cy="2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875" y="2602400"/>
              <a:ext cx="239350" cy="23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7900" y="2054763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7575" y="2054763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7975" y="2054763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3825" y="2571738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0550" y="2024113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198" y="1469100"/>
              <a:ext cx="345672" cy="3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9011" y="3703050"/>
              <a:ext cx="345672" cy="3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0761" y="3162350"/>
              <a:ext cx="345672" cy="3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83361" y="3162350"/>
              <a:ext cx="345672" cy="3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83361" y="3703050"/>
              <a:ext cx="345672" cy="3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74825" y="3703038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74825" y="1469088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90550" y="1511013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24425" y="2597600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47975" y="3162337"/>
              <a:ext cx="300675" cy="30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5"/>
            <p:cNvSpPr txBox="1"/>
            <p:nvPr/>
          </p:nvSpPr>
          <p:spPr>
            <a:xfrm>
              <a:off x="1193725" y="871188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</a:t>
              </a:r>
              <a:endParaRPr b="1"/>
            </a:p>
          </p:txBody>
        </p:sp>
        <p:sp>
          <p:nvSpPr>
            <p:cNvPr id="245" name="Google Shape;245;p25"/>
            <p:cNvSpPr txBox="1"/>
            <p:nvPr/>
          </p:nvSpPr>
          <p:spPr>
            <a:xfrm>
              <a:off x="2482800" y="871188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</a:t>
              </a:r>
              <a:endParaRPr b="1"/>
            </a:p>
          </p:txBody>
        </p:sp>
        <p:sp>
          <p:nvSpPr>
            <p:cNvPr id="246" name="Google Shape;246;p25"/>
            <p:cNvSpPr txBox="1"/>
            <p:nvPr/>
          </p:nvSpPr>
          <p:spPr>
            <a:xfrm>
              <a:off x="3827725" y="871188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</a:t>
              </a:r>
              <a:endParaRPr b="1"/>
            </a:p>
          </p:txBody>
        </p:sp>
        <p:sp>
          <p:nvSpPr>
            <p:cNvPr id="247" name="Google Shape;247;p25"/>
            <p:cNvSpPr txBox="1"/>
            <p:nvPr/>
          </p:nvSpPr>
          <p:spPr>
            <a:xfrm>
              <a:off x="5071149" y="871191"/>
              <a:ext cx="2079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</a:t>
              </a:r>
              <a:endParaRPr b="1"/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6354425" y="908738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</a:t>
              </a:r>
              <a:endParaRPr b="1"/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7669175" y="908738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F</a:t>
              </a:r>
              <a:endParaRPr b="1"/>
            </a:p>
          </p:txBody>
        </p:sp>
        <p:sp>
          <p:nvSpPr>
            <p:cNvPr id="250" name="Google Shape;250;p25"/>
            <p:cNvSpPr txBox="1"/>
            <p:nvPr/>
          </p:nvSpPr>
          <p:spPr>
            <a:xfrm>
              <a:off x="188913" y="1499725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5</a:t>
              </a:r>
              <a:endParaRPr b="1"/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188913" y="2024125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4</a:t>
              </a:r>
              <a:endParaRPr b="1"/>
            </a:p>
          </p:txBody>
        </p:sp>
        <p:sp>
          <p:nvSpPr>
            <p:cNvPr id="252" name="Google Shape;252;p25"/>
            <p:cNvSpPr txBox="1"/>
            <p:nvPr/>
          </p:nvSpPr>
          <p:spPr>
            <a:xfrm>
              <a:off x="204663" y="2628238"/>
              <a:ext cx="2079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220563" y="3165650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220563" y="3703050"/>
              <a:ext cx="2394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</a:t>
              </a:r>
              <a:endParaRPr b="1"/>
            </a:p>
          </p:txBody>
        </p:sp>
      </p:grpSp>
      <p:sp>
        <p:nvSpPr>
          <p:cNvPr id="255" name="Google Shape;255;p25"/>
          <p:cNvSpPr txBox="1"/>
          <p:nvPr/>
        </p:nvSpPr>
        <p:spPr>
          <a:xfrm>
            <a:off x="262325" y="259750"/>
            <a:ext cx="6131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Raster Analysis: Las Vegas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7">
            <a:alphaModFix/>
          </a:blip>
          <a:srcRect b="4760" l="13670" r="27633" t="5593"/>
          <a:stretch/>
        </p:blipFill>
        <p:spPr>
          <a:xfrm>
            <a:off x="5451375" y="1265625"/>
            <a:ext cx="3389396" cy="31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262325" y="259750"/>
            <a:ext cx="6131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Restaurants vs shopping hubs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3827"/>
          <a:stretch/>
        </p:blipFill>
        <p:spPr>
          <a:xfrm>
            <a:off x="641025" y="1286500"/>
            <a:ext cx="3610698" cy="3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5130025" y="3205450"/>
            <a:ext cx="33636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general, restaurants tend to be cluttered around shopping hubs.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5633"/>
          <a:stretch/>
        </p:blipFill>
        <p:spPr>
          <a:xfrm>
            <a:off x="184250" y="1263275"/>
            <a:ext cx="4513224" cy="263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b="1396" l="0" r="0" t="6104"/>
          <a:stretch/>
        </p:blipFill>
        <p:spPr>
          <a:xfrm>
            <a:off x="4697475" y="1311075"/>
            <a:ext cx="4385602" cy="2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262325" y="259750"/>
            <a:ext cx="8422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Stars &amp; check-ins vs shopping hubs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280950" y="4152850"/>
            <a:ext cx="8582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star rating and number of check-ins tend to decrease with more shopping centers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/>
          <p:nvPr/>
        </p:nvSpPr>
        <p:spPr>
          <a:xfrm>
            <a:off x="0" y="1553275"/>
            <a:ext cx="9144000" cy="156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>
            <p:ph idx="4294967295" type="title"/>
          </p:nvPr>
        </p:nvSpPr>
        <p:spPr>
          <a:xfrm>
            <a:off x="389325" y="1827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HOURS</a:t>
            </a:r>
            <a:r>
              <a:rPr lang="en" sz="6000">
                <a:solidFill>
                  <a:schemeClr val="lt1"/>
                </a:solidFill>
              </a:rPr>
              <a:t>?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/>
        </p:nvSpPr>
        <p:spPr>
          <a:xfrm>
            <a:off x="414725" y="335950"/>
            <a:ext cx="8520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Weekly check-ins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4734125" y="2549125"/>
            <a:ext cx="40488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 average, weekends have ~62% more check-ins than weekdays.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51450"/>
            <a:ext cx="3787250" cy="37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567125" y="335950"/>
            <a:ext cx="8520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Sunday check-ins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75250"/>
            <a:ext cx="7574500" cy="37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/>
        </p:nvSpPr>
        <p:spPr>
          <a:xfrm>
            <a:off x="414725" y="335950"/>
            <a:ext cx="635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Star distribution for Sunday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50" y="1051450"/>
            <a:ext cx="7574500" cy="37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3516475" y="1048725"/>
            <a:ext cx="1839600" cy="1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1553275"/>
            <a:ext cx="9144000" cy="15681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509550" y="1423875"/>
            <a:ext cx="31530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Playfair Display"/>
                <a:ea typeface="Playfair Display"/>
                <a:cs typeface="Playfair Display"/>
                <a:sym typeface="Playfair Display"/>
              </a:rPr>
              <a:t>RECAP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0" y="1553275"/>
            <a:ext cx="9144000" cy="15681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 txBox="1"/>
          <p:nvPr>
            <p:ph idx="4294967295" type="title"/>
          </p:nvPr>
        </p:nvSpPr>
        <p:spPr>
          <a:xfrm>
            <a:off x="263900" y="1827375"/>
            <a:ext cx="864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RECOMMENDATIONS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/>
        </p:nvSpPr>
        <p:spPr>
          <a:xfrm>
            <a:off x="457200" y="1600200"/>
            <a:ext cx="841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Restaurant’s "success" = average stars (ratings out of five) and total check-ins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location of the restaurant should be at least 1 km away from a shopping hub.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restaurant should definitely be open on weekends (especially Sunday) very early in the morning and late at night.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3"/>
          <p:cNvSpPr txBox="1"/>
          <p:nvPr>
            <p:ph idx="4294967295" type="title"/>
          </p:nvPr>
        </p:nvSpPr>
        <p:spPr>
          <a:xfrm>
            <a:off x="235500" y="315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1200"/>
                </a:solidFill>
              </a:rPr>
              <a:t>Location &amp; Hours of Operation</a:t>
            </a:r>
            <a:endParaRPr>
              <a:solidFill>
                <a:srgbClr val="C412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0" y="1553275"/>
            <a:ext cx="9144000" cy="1568100"/>
          </a:xfrm>
          <a:prstGeom prst="rect">
            <a:avLst/>
          </a:prstGeom>
          <a:solidFill>
            <a:srgbClr val="C41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4294967295" type="title"/>
          </p:nvPr>
        </p:nvSpPr>
        <p:spPr>
          <a:xfrm>
            <a:off x="263900" y="1827375"/>
            <a:ext cx="864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 YOU! 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247475" y="315525"/>
            <a:ext cx="3192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Las Vegas?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048525" y="2697025"/>
            <a:ext cx="31428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Las Vegas has the most number of restaurants with higher than average number of check-ins.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00" y="1190475"/>
            <a:ext cx="3589877" cy="358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5447075" y="2774375"/>
            <a:ext cx="34614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had recommended a restaurant which would serve Mexican food, have a bar and host nightlife.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47475" y="315525"/>
            <a:ext cx="8084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Recommendations for Las Vegas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533400" y="1183425"/>
            <a:ext cx="5142273" cy="34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4294967295" type="title"/>
          </p:nvPr>
        </p:nvSpPr>
        <p:spPr>
          <a:xfrm>
            <a:off x="235500" y="315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1200"/>
                </a:solidFill>
              </a:rPr>
              <a:t>Focuses: Location &amp; Hours of Operation</a:t>
            </a:r>
            <a:endParaRPr>
              <a:solidFill>
                <a:srgbClr val="C41200"/>
              </a:solidFill>
            </a:endParaRPr>
          </a:p>
        </p:txBody>
      </p:sp>
      <p:sp>
        <p:nvSpPr>
          <p:cNvPr id="91" name="Google Shape;91;p17"/>
          <p:cNvSpPr txBox="1"/>
          <p:nvPr>
            <p:ph idx="4294967295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r>
              <a:rPr b="1" lang="en"/>
              <a:t>estaurant’s "success" = average stars (ratings out of five) and total check-ins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Are restaurants' success affected by their proximity to the next most frequent business type in the same area?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hours of operation affect the performance of a restaurant?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1553275"/>
            <a:ext cx="9144000" cy="156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4294967295" type="title"/>
          </p:nvPr>
        </p:nvSpPr>
        <p:spPr>
          <a:xfrm>
            <a:off x="389325" y="1827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LOCATION</a:t>
            </a:r>
            <a:r>
              <a:rPr lang="en" sz="6000">
                <a:solidFill>
                  <a:schemeClr val="lt1"/>
                </a:solidFill>
              </a:rPr>
              <a:t>?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247475" y="315525"/>
            <a:ext cx="6131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Most Common Business Types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31025"/>
            <a:ext cx="3807673" cy="380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090900" y="3279938"/>
            <a:ext cx="3158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Shopping is the second most frequent business type found in Las vegas after restaurants.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00" y="1053525"/>
            <a:ext cx="6660000" cy="41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47400" y="219925"/>
            <a:ext cx="8617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Restaurant &amp; Shopping Distribution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231300" y="1062300"/>
            <a:ext cx="1899300" cy="224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247400" y="219925"/>
            <a:ext cx="8617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C412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Restaurant &amp; Shopping Distribution</a:t>
            </a:r>
            <a:endParaRPr b="1" sz="3200">
              <a:solidFill>
                <a:srgbClr val="C412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11347" t="5598"/>
          <a:stretch/>
        </p:blipFill>
        <p:spPr>
          <a:xfrm>
            <a:off x="-639175" y="1234600"/>
            <a:ext cx="5904151" cy="38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-728" r="16997" t="0"/>
          <a:stretch/>
        </p:blipFill>
        <p:spPr>
          <a:xfrm>
            <a:off x="5264975" y="1194775"/>
            <a:ext cx="3847998" cy="38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4187500" y="3878025"/>
            <a:ext cx="10419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41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614225" y="1179975"/>
            <a:ext cx="1293000" cy="16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